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8/9/2016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8/9/2016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8/9/2016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8/9/2016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8/9/2016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8/9/2016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8/9/2016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8/9/2016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8/9/2016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8/9/2016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8/9/2016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8/9/2016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8/9/2016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8/9/2016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8/9/2016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8/9/2016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8/9/2016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8/9/2016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476" y="125428"/>
            <a:ext cx="10515600" cy="1064180"/>
          </a:xfrm>
        </p:spPr>
        <p:txBody>
          <a:bodyPr/>
          <a:lstStyle/>
          <a:p>
            <a:r>
              <a:rPr lang="en-US" dirty="0" smtClean="0">
                <a:latin typeface="Baskerville Old Face" panose="02020602080505020303" pitchFamily="18" charset="0"/>
              </a:rPr>
              <a:t>First things first…</a:t>
            </a:r>
            <a:endParaRPr lang="en-US" dirty="0">
              <a:latin typeface="Baskerville Old Face" panose="02020602080505020303" pitchFamily="18" charset="0"/>
            </a:endParaRPr>
          </a:p>
        </p:txBody>
      </p:sp>
      <p:sp>
        <p:nvSpPr>
          <p:cNvPr id="5" name="Content Placeholder 4"/>
          <p:cNvSpPr>
            <a:spLocks noGrp="1"/>
          </p:cNvSpPr>
          <p:nvPr>
            <p:ph idx="1"/>
          </p:nvPr>
        </p:nvSpPr>
        <p:spPr>
          <a:xfrm>
            <a:off x="186431" y="949912"/>
            <a:ext cx="11762913" cy="5908088"/>
          </a:xfrm>
        </p:spPr>
        <p:txBody>
          <a:bodyPr>
            <a:normAutofit/>
          </a:bodyPr>
          <a:lstStyle/>
          <a:p>
            <a:pPr marL="514350" indent="-514350">
              <a:lnSpc>
                <a:spcPct val="100000"/>
              </a:lnSpc>
              <a:spcBef>
                <a:spcPts val="0"/>
              </a:spcBef>
              <a:buFont typeface="+mj-lt"/>
              <a:buAutoNum type="arabicPeriod"/>
            </a:pPr>
            <a:r>
              <a:rPr lang="en-US" dirty="0" smtClean="0">
                <a:latin typeface="Baskerville Old Face" panose="02020602080505020303" pitchFamily="18" charset="0"/>
              </a:rPr>
              <a:t>SOLO</a:t>
            </a:r>
            <a:r>
              <a:rPr lang="en-US" dirty="0" smtClean="0">
                <a:latin typeface="Californian FB" panose="0207040306080B030204" pitchFamily="18" charset="0"/>
              </a:rPr>
              <a:t>: In your textbook, </a:t>
            </a:r>
            <a:r>
              <a:rPr lang="en-US" b="1" u="sng" dirty="0" smtClean="0">
                <a:latin typeface="Californian FB" panose="0207040306080B030204" pitchFamily="18" charset="0"/>
              </a:rPr>
              <a:t>read</a:t>
            </a:r>
            <a:r>
              <a:rPr lang="en-US" dirty="0" smtClean="0">
                <a:latin typeface="Californian FB" panose="0207040306080B030204" pitchFamily="18" charset="0"/>
              </a:rPr>
              <a:t> the short story “The Interlopers” by Saki, &amp; </a:t>
            </a:r>
            <a:r>
              <a:rPr lang="en-US" b="1" u="sng" dirty="0" smtClean="0">
                <a:latin typeface="Californian FB" panose="0207040306080B030204" pitchFamily="18" charset="0"/>
              </a:rPr>
              <a:t>answer</a:t>
            </a:r>
            <a:r>
              <a:rPr lang="en-US" dirty="0" smtClean="0">
                <a:latin typeface="Californian FB" panose="0207040306080B030204" pitchFamily="18" charset="0"/>
              </a:rPr>
              <a:t> the following prompt: </a:t>
            </a:r>
            <a:r>
              <a:rPr lang="en-US" dirty="0" smtClean="0">
                <a:latin typeface="Garamond" panose="02020404030301010803" pitchFamily="18" charset="0"/>
              </a:rPr>
              <a:t>In </a:t>
            </a:r>
            <a:r>
              <a:rPr lang="en-US" dirty="0">
                <a:latin typeface="Garamond" panose="02020404030301010803" pitchFamily="18" charset="0"/>
              </a:rPr>
              <a:t>“The Interlopers,” a violent storm causes a tree to fall on longtime enemies Georg and Ulrich. As a result, the men are caught beneath the tree and fear that their lives are in serious danger. How does this situation cause the men to rethink life and their bitter feud, and why is the change in their outlook ironic? What further ironic twist occurs at the end of the story? In a brief essay, explain your answers to these questions</a:t>
            </a:r>
            <a:r>
              <a:rPr lang="en-US" dirty="0" smtClean="0">
                <a:latin typeface="Garamond" panose="02020404030301010803" pitchFamily="18" charset="0"/>
              </a:rPr>
              <a:t>.</a:t>
            </a:r>
          </a:p>
          <a:p>
            <a:pPr marL="514350" indent="-514350">
              <a:lnSpc>
                <a:spcPct val="100000"/>
              </a:lnSpc>
              <a:spcBef>
                <a:spcPts val="0"/>
              </a:spcBef>
              <a:buFont typeface="+mj-lt"/>
              <a:buAutoNum type="arabicPeriod"/>
            </a:pPr>
            <a:r>
              <a:rPr lang="en-US" dirty="0" smtClean="0">
                <a:latin typeface="Baskerville Old Face" panose="02020602080505020303" pitchFamily="18" charset="0"/>
              </a:rPr>
              <a:t>DUO/TRIO</a:t>
            </a:r>
            <a:r>
              <a:rPr lang="en-US" dirty="0" smtClean="0">
                <a:latin typeface="Garamond" panose="02020404030301010803" pitchFamily="18" charset="0"/>
              </a:rPr>
              <a:t>: Choose among the 8 options on the real-world feuds articles posted on Edmodo to read 3. Having read 3 articles, &amp; with your partner(s), answer these questions</a:t>
            </a:r>
          </a:p>
          <a:p>
            <a:pPr marL="971550" lvl="1" indent="-514350">
              <a:lnSpc>
                <a:spcPct val="100000"/>
              </a:lnSpc>
              <a:spcBef>
                <a:spcPts val="0"/>
              </a:spcBef>
              <a:buFont typeface="+mj-lt"/>
              <a:buAutoNum type="arabicPeriod"/>
            </a:pPr>
            <a:r>
              <a:rPr lang="en-US" dirty="0" smtClean="0">
                <a:latin typeface="Garamond" panose="02020404030301010803" pitchFamily="18" charset="0"/>
              </a:rPr>
              <a:t>What is a similarity you discovered between two or more of the selections?</a:t>
            </a:r>
          </a:p>
          <a:p>
            <a:pPr marL="971550" lvl="1" indent="-514350">
              <a:lnSpc>
                <a:spcPct val="100000"/>
              </a:lnSpc>
              <a:spcBef>
                <a:spcPts val="0"/>
              </a:spcBef>
              <a:buFont typeface="+mj-lt"/>
              <a:buAutoNum type="arabicPeriod"/>
            </a:pPr>
            <a:r>
              <a:rPr lang="en-US" dirty="0" smtClean="0">
                <a:latin typeface="Garamond" panose="02020404030301010803" pitchFamily="18" charset="0"/>
              </a:rPr>
              <a:t>What is a significant difference you discovered between two or more of your selections?</a:t>
            </a:r>
          </a:p>
          <a:p>
            <a:pPr marL="971550" lvl="1" indent="-514350">
              <a:lnSpc>
                <a:spcPct val="100000"/>
              </a:lnSpc>
              <a:spcBef>
                <a:spcPts val="0"/>
              </a:spcBef>
              <a:buFont typeface="+mj-lt"/>
              <a:buAutoNum type="arabicPeriod"/>
            </a:pPr>
            <a:r>
              <a:rPr lang="en-US" dirty="0" smtClean="0">
                <a:latin typeface="Garamond" panose="02020404030301010803" pitchFamily="18" charset="0"/>
              </a:rPr>
              <a:t>What is the most interesting discovery you made while comparing &amp; contrasting these articles?</a:t>
            </a:r>
            <a:endParaRPr lang="en-US" dirty="0">
              <a:latin typeface="Garamond" panose="02020404030301010803" pitchFamily="18" charset="0"/>
            </a:endParaRPr>
          </a:p>
        </p:txBody>
      </p:sp>
    </p:spTree>
    <p:extLst>
      <p:ext uri="{BB962C8B-B14F-4D97-AF65-F5344CB8AC3E}">
        <p14:creationId xmlns:p14="http://schemas.microsoft.com/office/powerpoint/2010/main" val="3475959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73</TotalTime>
  <Words>193</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Baskerville Old Face</vt:lpstr>
      <vt:lpstr>Californian FB</vt:lpstr>
      <vt:lpstr>Corbel</vt:lpstr>
      <vt:lpstr>Garamond</vt:lpstr>
      <vt:lpstr>Depth</vt:lpstr>
      <vt:lpstr>First things first…</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Zavala</dc:creator>
  <cp:lastModifiedBy>Laura Smith</cp:lastModifiedBy>
  <cp:revision>6</cp:revision>
  <dcterms:created xsi:type="dcterms:W3CDTF">2016-08-09T00:20:47Z</dcterms:created>
  <dcterms:modified xsi:type="dcterms:W3CDTF">2016-08-09T15:01:38Z</dcterms:modified>
</cp:coreProperties>
</file>